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3" r:id="rId7"/>
    <p:sldId id="264" r:id="rId8"/>
    <p:sldId id="260" r:id="rId9"/>
    <p:sldId id="262"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1"/>
  </p:normalViewPr>
  <p:slideViewPr>
    <p:cSldViewPr snapToGrid="0" snapToObjects="1">
      <p:cViewPr varScale="1">
        <p:scale>
          <a:sx n="80" d="100"/>
          <a:sy n="80" d="100"/>
        </p:scale>
        <p:origin x="12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cponderresgmsd.weebly.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ponderresgmsd.weebly.com/" TargetMode="External"/><Relationship Id="rId3" Type="http://schemas.openxmlformats.org/officeDocument/2006/relationships/hyperlink" Target="mailto:Crista.Ponder@gmsdk12.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youtu.be/EA8ClBJTzG0" TargetMode="External"/><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hyperlink" Target="https://studio.code.org/s/course2" TargetMode="External"/><Relationship Id="rId4" Type="http://schemas.openxmlformats.org/officeDocument/2006/relationships/hyperlink" Target="https://studio.code.org/s/course3" TargetMode="External"/><Relationship Id="rId5" Type="http://schemas.openxmlformats.org/officeDocument/2006/relationships/hyperlink" Target="https://studio.code.org/s/course4" TargetMode="External"/><Relationship Id="rId1" Type="http://schemas.openxmlformats.org/officeDocument/2006/relationships/slideLayout" Target="../slideLayouts/slideLayout2.xml"/><Relationship Id="rId2" Type="http://schemas.openxmlformats.org/officeDocument/2006/relationships/hyperlink" Target="https://studio.code.org/s/course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cratch.mit.edu/projects/14254727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de.org/educate" TargetMode="External"/><Relationship Id="rId3" Type="http://schemas.openxmlformats.org/officeDocument/2006/relationships/hyperlink" Target="http://www.learning.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tynker.com/school/courses/show?id=30-stem-social-studies-131" TargetMode="External"/><Relationship Id="rId4" Type="http://schemas.openxmlformats.org/officeDocument/2006/relationships/hyperlink" Target="https://www.cs-first.com/en/home" TargetMode="External"/><Relationship Id="rId5" Type="http://schemas.openxmlformats.org/officeDocument/2006/relationships/hyperlink" Target="https://code.org/curriculum/algebra" TargetMode="External"/><Relationship Id="rId6" Type="http://schemas.openxmlformats.org/officeDocument/2006/relationships/hyperlink" Target="https://code.org/learn" TargetMode="External"/><Relationship Id="rId1" Type="http://schemas.openxmlformats.org/officeDocument/2006/relationships/slideLayout" Target="../slideLayouts/slideLayout2.xml"/><Relationship Id="rId2" Type="http://schemas.openxmlformats.org/officeDocument/2006/relationships/hyperlink" Target="https://scratch.mit.edu/studios/1154978/"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tynker.com/school/courses/common-core" TargetMode="External"/><Relationship Id="rId4" Type="http://schemas.openxmlformats.org/officeDocument/2006/relationships/hyperlink" Target="https://www.edutopia.org/blog/coding-in-the-common-core-tara-linney" TargetMode="External"/><Relationship Id="rId5" Type="http://schemas.openxmlformats.org/officeDocument/2006/relationships/hyperlink" Target="https://code.org/educate/curriculum/teacher-led" TargetMode="External"/><Relationship Id="rId1" Type="http://schemas.openxmlformats.org/officeDocument/2006/relationships/slideLayout" Target="../slideLayouts/slideLayout2.xml"/><Relationship Id="rId2" Type="http://schemas.openxmlformats.org/officeDocument/2006/relationships/hyperlink" Target="http://scratched.gse.harvard.edu/sites/default/files/scratch_crosscurricular_integration_guide_0.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tynker.com/" TargetMode="External"/><Relationship Id="rId4" Type="http://schemas.openxmlformats.org/officeDocument/2006/relationships/hyperlink" Target="https://www.tynker.com/programming-for-kids/explore/science.html" TargetMode="External"/><Relationship Id="rId5" Type="http://schemas.openxmlformats.org/officeDocument/2006/relationships/hyperlink" Target="https://www.kodable.com/" TargetMode="External"/><Relationship Id="rId6" Type="http://schemas.openxmlformats.org/officeDocument/2006/relationships/hyperlink" Target="http://www.learning.com/" TargetMode="External"/><Relationship Id="rId7" Type="http://schemas.openxmlformats.org/officeDocument/2006/relationships/hyperlink" Target="https://code.org/learn" TargetMode="External"/><Relationship Id="rId8" Type="http://schemas.openxmlformats.org/officeDocument/2006/relationships/hyperlink" Target="https://code.org/curriculum/science" TargetMode="External"/><Relationship Id="rId1" Type="http://schemas.openxmlformats.org/officeDocument/2006/relationships/slideLayout" Target="../slideLayouts/slideLayout2.xml"/><Relationship Id="rId2" Type="http://schemas.openxmlformats.org/officeDocument/2006/relationships/hyperlink" Target="http://scratch.mit.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Integrating Coding into the General Education Classroom</a:t>
            </a:r>
            <a:endParaRPr lang="en-US" dirty="0"/>
          </a:p>
        </p:txBody>
      </p:sp>
      <p:sp>
        <p:nvSpPr>
          <p:cNvPr id="3" name="Subtitle 2"/>
          <p:cNvSpPr>
            <a:spLocks noGrp="1"/>
          </p:cNvSpPr>
          <p:nvPr>
            <p:ph type="subTitle" idx="1"/>
          </p:nvPr>
        </p:nvSpPr>
        <p:spPr>
          <a:xfrm>
            <a:off x="1876424" y="3602037"/>
            <a:ext cx="8791575" cy="2991267"/>
          </a:xfrm>
        </p:spPr>
        <p:txBody>
          <a:bodyPr>
            <a:normAutofit/>
          </a:bodyPr>
          <a:lstStyle/>
          <a:p>
            <a:r>
              <a:rPr lang="en-US" dirty="0" smtClean="0"/>
              <a:t>Presenter: </a:t>
            </a:r>
          </a:p>
          <a:p>
            <a:r>
              <a:rPr lang="en-US" dirty="0" smtClean="0"/>
              <a:t>Crista </a:t>
            </a:r>
            <a:r>
              <a:rPr lang="en-US" dirty="0" smtClean="0"/>
              <a:t>Ponder</a:t>
            </a:r>
          </a:p>
          <a:p>
            <a:r>
              <a:rPr lang="en-US" dirty="0"/>
              <a:t>#</a:t>
            </a:r>
            <a:r>
              <a:rPr lang="en-US" dirty="0" err="1"/>
              <a:t>gmsd</a:t>
            </a:r>
            <a:r>
              <a:rPr lang="en-US" b="1" dirty="0" err="1"/>
              <a:t>PD</a:t>
            </a:r>
            <a:r>
              <a:rPr lang="en-US" dirty="0" err="1"/>
              <a:t>expo</a:t>
            </a:r>
            <a:r>
              <a:rPr lang="en-US" dirty="0"/>
              <a:t>, #</a:t>
            </a:r>
            <a:r>
              <a:rPr lang="en-US" dirty="0" err="1"/>
              <a:t>GMSDsuperpower</a:t>
            </a:r>
            <a:r>
              <a:rPr lang="en-US" dirty="0"/>
              <a:t>.  </a:t>
            </a:r>
            <a:endParaRPr lang="en-US" dirty="0" smtClean="0"/>
          </a:p>
          <a:p>
            <a:endParaRPr lang="en-US" dirty="0"/>
          </a:p>
          <a:p>
            <a:r>
              <a:rPr lang="en-US" dirty="0" smtClean="0"/>
              <a:t>PLEASE GO AHEAD AND GET YOUR LAPTOP OUT</a:t>
            </a:r>
          </a:p>
          <a:p>
            <a:r>
              <a:rPr lang="en-US" dirty="0">
                <a:hlinkClick r:id="rId2"/>
              </a:rPr>
              <a:t>http://cponderresgmsd.weebly.com/</a:t>
            </a:r>
            <a:endParaRPr lang="en-US" dirty="0"/>
          </a:p>
          <a:p>
            <a:endParaRPr lang="en-US" dirty="0" smtClean="0"/>
          </a:p>
          <a:p>
            <a:endParaRPr lang="en-US" dirty="0"/>
          </a:p>
        </p:txBody>
      </p:sp>
    </p:spTree>
    <p:extLst>
      <p:ext uri="{BB962C8B-B14F-4D97-AF65-F5344CB8AC3E}">
        <p14:creationId xmlns:p14="http://schemas.microsoft.com/office/powerpoint/2010/main" val="815240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are you Going to integrate Coding in your classroom?</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54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hlinkClick r:id="rId2"/>
              </a:rPr>
              <a:t>http://cponderresgmsd.weebly.com/</a:t>
            </a:r>
            <a:endParaRPr lang="en-US" dirty="0" smtClean="0"/>
          </a:p>
          <a:p>
            <a:r>
              <a:rPr lang="en-US" dirty="0" smtClean="0"/>
              <a:t>Email: </a:t>
            </a:r>
            <a:r>
              <a:rPr lang="en-US" dirty="0" smtClean="0">
                <a:hlinkClick r:id="rId3"/>
              </a:rPr>
              <a:t>Crista.Ponder@gmsdk12.org</a:t>
            </a:r>
            <a:endParaRPr lang="en-US" dirty="0" smtClean="0"/>
          </a:p>
          <a:p>
            <a:r>
              <a:rPr lang="en-US" dirty="0" smtClean="0"/>
              <a:t>Follow me on Twitter @MrsPonder8th</a:t>
            </a:r>
            <a:endParaRPr lang="en-US" dirty="0" smtClean="0"/>
          </a:p>
          <a:p>
            <a:endParaRPr lang="en-US" dirty="0"/>
          </a:p>
        </p:txBody>
      </p:sp>
    </p:spTree>
    <p:extLst>
      <p:ext uri="{BB962C8B-B14F-4D97-AF65-F5344CB8AC3E}">
        <p14:creationId xmlns:p14="http://schemas.microsoft.com/office/powerpoint/2010/main" val="377615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8548"/>
            <a:ext cx="9905998" cy="818148"/>
          </a:xfrm>
        </p:spPr>
        <p:txBody>
          <a:bodyPr/>
          <a:lstStyle/>
          <a:p>
            <a:pPr algn="ctr"/>
            <a:r>
              <a:rPr lang="en-US" dirty="0" smtClean="0"/>
              <a:t>WHY INTEGRATE CODING IN MY CLASSROOM?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1413" y="1026696"/>
            <a:ext cx="10039934" cy="5831304"/>
          </a:xfrm>
        </p:spPr>
      </p:pic>
    </p:spTree>
    <p:extLst>
      <p:ext uri="{BB962C8B-B14F-4D97-AF65-F5344CB8AC3E}">
        <p14:creationId xmlns:p14="http://schemas.microsoft.com/office/powerpoint/2010/main" val="504100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53692"/>
            <a:ext cx="6056352" cy="3404307"/>
          </a:xfrm>
          <a:prstGeom prst="rect">
            <a:avLst/>
          </a:prstGeom>
        </p:spPr>
      </p:pic>
      <p:sp>
        <p:nvSpPr>
          <p:cNvPr id="2" name="Title 1"/>
          <p:cNvSpPr>
            <a:spLocks noGrp="1"/>
          </p:cNvSpPr>
          <p:nvPr>
            <p:ph type="title"/>
          </p:nvPr>
        </p:nvSpPr>
        <p:spPr>
          <a:xfrm>
            <a:off x="1141413" y="618517"/>
            <a:ext cx="9905998" cy="1739671"/>
          </a:xfrm>
        </p:spPr>
        <p:txBody>
          <a:bodyPr>
            <a:normAutofit/>
          </a:bodyPr>
          <a:lstStyle/>
          <a:p>
            <a:pPr algn="ctr"/>
            <a:r>
              <a:rPr lang="en-US" sz="4400" dirty="0" smtClean="0"/>
              <a:t>What does the phrase “coding your curriculum” mean to you?</a:t>
            </a:r>
            <a:endParaRPr lang="en-US" sz="4400" dirty="0"/>
          </a:p>
        </p:txBody>
      </p:sp>
      <p:sp>
        <p:nvSpPr>
          <p:cNvPr id="3" name="Content Placeholder 2"/>
          <p:cNvSpPr>
            <a:spLocks noGrp="1"/>
          </p:cNvSpPr>
          <p:nvPr>
            <p:ph idx="1"/>
          </p:nvPr>
        </p:nvSpPr>
        <p:spPr>
          <a:xfrm>
            <a:off x="1141412" y="2358189"/>
            <a:ext cx="9905999" cy="3433012"/>
          </a:xfrm>
        </p:spPr>
        <p:txBody>
          <a:bodyPr/>
          <a:lstStyle/>
          <a:p>
            <a:pPr marL="0" lvl="0" indent="0" algn="ctr">
              <a:lnSpc>
                <a:spcPct val="100000"/>
              </a:lnSpc>
              <a:spcBef>
                <a:spcPts val="0"/>
              </a:spcBef>
              <a:buSzTx/>
              <a:buNone/>
            </a:pPr>
            <a:r>
              <a:rPr lang="en-US" dirty="0" smtClean="0">
                <a:hlinkClick r:id="rId3"/>
              </a:rPr>
              <a:t>The Coded Curriculum</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3305" y="2069432"/>
            <a:ext cx="3951535" cy="5053263"/>
          </a:xfrm>
          <a:prstGeom prst="rect">
            <a:avLst/>
          </a:prstGeom>
        </p:spPr>
      </p:pic>
    </p:spTree>
    <p:extLst>
      <p:ext uri="{BB962C8B-B14F-4D97-AF65-F5344CB8AC3E}">
        <p14:creationId xmlns:p14="http://schemas.microsoft.com/office/powerpoint/2010/main" val="2068484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818146"/>
          </a:xfrm>
        </p:spPr>
        <p:txBody>
          <a:bodyPr/>
          <a:lstStyle/>
          <a:p>
            <a:r>
              <a:rPr lang="en-US" dirty="0" smtClean="0"/>
              <a:t>New </a:t>
            </a:r>
            <a:r>
              <a:rPr lang="en-US" smtClean="0"/>
              <a:t>to Coding?</a:t>
            </a:r>
            <a:endParaRPr lang="en-US" dirty="0"/>
          </a:p>
        </p:txBody>
      </p:sp>
      <p:sp>
        <p:nvSpPr>
          <p:cNvPr id="3" name="Content Placeholder 2"/>
          <p:cNvSpPr>
            <a:spLocks noGrp="1"/>
          </p:cNvSpPr>
          <p:nvPr>
            <p:ph idx="1"/>
          </p:nvPr>
        </p:nvSpPr>
        <p:spPr>
          <a:xfrm>
            <a:off x="1141412" y="561474"/>
            <a:ext cx="9905999" cy="6296525"/>
          </a:xfrm>
        </p:spPr>
        <p:txBody>
          <a:bodyPr>
            <a:normAutofit fontScale="70000" lnSpcReduction="20000"/>
          </a:bodyPr>
          <a:lstStyle/>
          <a:p>
            <a:r>
              <a:rPr lang="en-US" sz="2800" dirty="0" smtClean="0"/>
              <a:t>These tutorials are written for students but I think they are a great place to start for any beginner</a:t>
            </a:r>
          </a:p>
          <a:p>
            <a:r>
              <a:rPr lang="en-US" sz="2800" dirty="0" smtClean="0">
                <a:hlinkClick r:id="rId2"/>
              </a:rPr>
              <a:t>Course 1 from Code.org</a:t>
            </a:r>
            <a:r>
              <a:rPr lang="en-US" sz="2800" dirty="0" smtClean="0"/>
              <a:t> – Course 1 is for early readers. Students will create computer programs to help them learn to collaborate, develop problem-solving skills, and persist through difficult tasks. Recommended for grades K-1.</a:t>
            </a:r>
          </a:p>
          <a:p>
            <a:r>
              <a:rPr lang="en-US" sz="2800" dirty="0" smtClean="0">
                <a:hlinkClick r:id="rId3"/>
              </a:rPr>
              <a:t>Course 2 from Code.org</a:t>
            </a:r>
            <a:r>
              <a:rPr lang="en-US" sz="2800" dirty="0" smtClean="0"/>
              <a:t> – Course 2 recommends this course for students who can read with no prior programming skills. Students will create computer programs to help them learn to collaborate, develop problem-solving skills, and persist through difficult tasks. Recommended for grades 2-5.</a:t>
            </a:r>
          </a:p>
          <a:p>
            <a:r>
              <a:rPr lang="en-US" sz="2800" dirty="0" smtClean="0">
                <a:hlinkClick r:id="rId4"/>
              </a:rPr>
              <a:t>Course 3 from code.org</a:t>
            </a:r>
            <a:r>
              <a:rPr lang="en-US" sz="2800" dirty="0" smtClean="0"/>
              <a:t> - Course 3 is designed for students who have taken Course 2. Students will delve deeper into programming topics introduced in previous courses to create flexible solutions to more complex problems. By the end of this course, students create interactive stories and games they can share with anyone. Recommended for grades 4-5.</a:t>
            </a:r>
          </a:p>
          <a:p>
            <a:r>
              <a:rPr lang="en-US" sz="2800" dirty="0" smtClean="0">
                <a:hlinkClick r:id="rId5"/>
              </a:rPr>
              <a:t>Course 4 from Code.org</a:t>
            </a:r>
            <a:r>
              <a:rPr lang="en-US" sz="2800" dirty="0" smtClean="0"/>
              <a:t>   Course 4 </a:t>
            </a:r>
            <a:r>
              <a:rPr lang="en-US" sz="2800" dirty="0"/>
              <a:t>is designed for students who have taken Courses 2 and 3. Students will learn how to tackle puzzles with increased complexity as they learn how to combine several concepts when solving each challenge. By the time this Course is completed, students will be creating programs that let them showcase multiple skills, including for loops and functions with parameters. Recommended for grades 4-8</a:t>
            </a:r>
            <a:r>
              <a:rPr lang="en-US" sz="2800" dirty="0" smtClean="0"/>
              <a: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675036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Sample</a:t>
            </a:r>
            <a:endParaRPr lang="en-US" dirty="0"/>
          </a:p>
        </p:txBody>
      </p:sp>
      <p:sp>
        <p:nvSpPr>
          <p:cNvPr id="3" name="Content Placeholder 2"/>
          <p:cNvSpPr>
            <a:spLocks noGrp="1"/>
          </p:cNvSpPr>
          <p:nvPr>
            <p:ph idx="1"/>
          </p:nvPr>
        </p:nvSpPr>
        <p:spPr/>
        <p:txBody>
          <a:bodyPr/>
          <a:lstStyle/>
          <a:p>
            <a:pPr algn="ctr"/>
            <a:r>
              <a:rPr lang="en-US" dirty="0" smtClean="0">
                <a:hlinkClick r:id="rId2"/>
              </a:rPr>
              <a:t>Student sample </a:t>
            </a:r>
            <a:endParaRPr lang="en-US" dirty="0" smtClean="0"/>
          </a:p>
        </p:txBody>
      </p:sp>
    </p:spTree>
    <p:extLst>
      <p:ext uri="{BB962C8B-B14F-4D97-AF65-F5344CB8AC3E}">
        <p14:creationId xmlns:p14="http://schemas.microsoft.com/office/powerpoint/2010/main" val="1560968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 Resources</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hlinkClick r:id="rId2"/>
              </a:rPr>
              <a:t>Educator resource for </a:t>
            </a:r>
            <a:r>
              <a:rPr lang="en-US" dirty="0" smtClean="0">
                <a:hlinkClick r:id="rId2"/>
              </a:rPr>
              <a:t>Code.org</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hlinkClick r:id="rId3"/>
              </a:rPr>
              <a:t>Learning.com</a:t>
            </a:r>
            <a:r>
              <a:rPr lang="en-US" dirty="0" smtClean="0"/>
              <a:t> – District Purchased website </a:t>
            </a:r>
            <a:endParaRPr lang="en-US" dirty="0"/>
          </a:p>
          <a:p>
            <a:r>
              <a:rPr lang="en-US" dirty="0"/>
              <a:t>Username: your first initial and last name</a:t>
            </a:r>
          </a:p>
          <a:p>
            <a:r>
              <a:rPr lang="en-US" dirty="0"/>
              <a:t>Password: ChangeMe1 (you will be prompted to change)</a:t>
            </a:r>
          </a:p>
          <a:p>
            <a:r>
              <a:rPr lang="en-US" dirty="0"/>
              <a:t>District: Germantown</a:t>
            </a:r>
            <a:endParaRPr lang="en-US" dirty="0"/>
          </a:p>
          <a:p>
            <a:pPr marL="0" lvl="0" indent="0">
              <a:lnSpc>
                <a:spcPct val="100000"/>
              </a:lnSpc>
              <a:spcBef>
                <a:spcPts val="0"/>
              </a:spcBef>
              <a:buSzTx/>
              <a:buNone/>
              <a:defRPr/>
            </a:pPr>
            <a:endParaRPr lang="en-US" dirty="0"/>
          </a:p>
        </p:txBody>
      </p:sp>
    </p:spTree>
    <p:extLst>
      <p:ext uri="{BB962C8B-B14F-4D97-AF65-F5344CB8AC3E}">
        <p14:creationId xmlns:p14="http://schemas.microsoft.com/office/powerpoint/2010/main" val="62596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 and Math Resources</a:t>
            </a:r>
            <a:endParaRPr lang="en-US" dirty="0"/>
          </a:p>
        </p:txBody>
      </p:sp>
      <p:sp>
        <p:nvSpPr>
          <p:cNvPr id="3" name="Content Placeholder 2"/>
          <p:cNvSpPr>
            <a:spLocks noGrp="1"/>
          </p:cNvSpPr>
          <p:nvPr>
            <p:ph idx="1"/>
          </p:nvPr>
        </p:nvSpPr>
        <p:spPr/>
        <p:txBody>
          <a:bodyPr/>
          <a:lstStyle/>
          <a:p>
            <a:r>
              <a:rPr lang="en-US" dirty="0" smtClean="0">
                <a:hlinkClick r:id="rId2"/>
              </a:rPr>
              <a:t>Scratch Social Studies Resources</a:t>
            </a:r>
            <a:endParaRPr lang="en-US" dirty="0" smtClean="0"/>
          </a:p>
          <a:p>
            <a:r>
              <a:rPr lang="en-US" dirty="0" smtClean="0">
                <a:hlinkClick r:id="rId3"/>
              </a:rPr>
              <a:t>Tynker Social Stuides Resources</a:t>
            </a:r>
            <a:endParaRPr lang="en-US" dirty="0" smtClean="0"/>
          </a:p>
          <a:p>
            <a:r>
              <a:rPr lang="en-US" dirty="0" smtClean="0">
                <a:hlinkClick r:id="rId4"/>
              </a:rPr>
              <a:t>Google CS-First</a:t>
            </a:r>
            <a:endParaRPr lang="en-US" dirty="0" smtClean="0"/>
          </a:p>
          <a:p>
            <a:r>
              <a:rPr lang="en-US" dirty="0" smtClean="0">
                <a:hlinkClick r:id="rId5"/>
              </a:rPr>
              <a:t>Algebra from Code. Org</a:t>
            </a:r>
            <a:endParaRPr lang="en-US" dirty="0" smtClean="0"/>
          </a:p>
          <a:p>
            <a:r>
              <a:rPr lang="en-US" dirty="0" smtClean="0">
                <a:hlinkClick r:id="rId6"/>
              </a:rPr>
              <a:t>Code programs</a:t>
            </a:r>
            <a:endParaRPr lang="en-US" dirty="0"/>
          </a:p>
        </p:txBody>
      </p:sp>
    </p:spTree>
    <p:extLst>
      <p:ext uri="{BB962C8B-B14F-4D97-AF65-F5344CB8AC3E}">
        <p14:creationId xmlns:p14="http://schemas.microsoft.com/office/powerpoint/2010/main" val="1984888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ELA</a:t>
            </a:r>
            <a:endParaRPr lang="en-US" dirty="0"/>
          </a:p>
        </p:txBody>
      </p:sp>
      <p:sp>
        <p:nvSpPr>
          <p:cNvPr id="3" name="Content Placeholder 2"/>
          <p:cNvSpPr>
            <a:spLocks noGrp="1"/>
          </p:cNvSpPr>
          <p:nvPr>
            <p:ph idx="1"/>
          </p:nvPr>
        </p:nvSpPr>
        <p:spPr>
          <a:xfrm>
            <a:off x="1141412" y="1684421"/>
            <a:ext cx="9905999" cy="4106780"/>
          </a:xfrm>
        </p:spPr>
        <p:txBody>
          <a:bodyPr>
            <a:normAutofit/>
          </a:bodyPr>
          <a:lstStyle/>
          <a:p>
            <a:r>
              <a:rPr lang="en-US" dirty="0"/>
              <a:t>Want to tie in coding basics to reading? Well check out the following </a:t>
            </a:r>
            <a:r>
              <a:rPr lang="en-US" dirty="0" smtClean="0"/>
              <a:t>sites </a:t>
            </a:r>
            <a:r>
              <a:rPr lang="en-US" dirty="0"/>
              <a:t>to help you:</a:t>
            </a:r>
          </a:p>
          <a:p>
            <a:r>
              <a:rPr lang="en-US" dirty="0" smtClean="0">
                <a:hlinkClick r:id="rId2"/>
              </a:rPr>
              <a:t>Scratch Ed</a:t>
            </a:r>
            <a:endParaRPr lang="en-US" dirty="0" smtClean="0"/>
          </a:p>
          <a:p>
            <a:r>
              <a:rPr lang="en-US" dirty="0" smtClean="0">
                <a:hlinkClick r:id="rId3"/>
              </a:rPr>
              <a:t>Tynker Common Core Alignment</a:t>
            </a:r>
            <a:endParaRPr lang="en-US" dirty="0" smtClean="0"/>
          </a:p>
          <a:p>
            <a:r>
              <a:rPr lang="en-US" dirty="0" smtClean="0">
                <a:hlinkClick r:id="rId4"/>
              </a:rPr>
              <a:t>Edutopia article on Coding in the Common Core</a:t>
            </a:r>
            <a:endParaRPr lang="en-US" dirty="0" smtClean="0"/>
          </a:p>
          <a:p>
            <a:r>
              <a:rPr lang="en-US" dirty="0" smtClean="0">
                <a:hlinkClick r:id="rId5"/>
              </a:rPr>
              <a:t>Hour of Code Lesson Plans</a:t>
            </a:r>
            <a:endParaRPr lang="en-US" dirty="0"/>
          </a:p>
        </p:txBody>
      </p:sp>
    </p:spTree>
    <p:extLst>
      <p:ext uri="{BB962C8B-B14F-4D97-AF65-F5344CB8AC3E}">
        <p14:creationId xmlns:p14="http://schemas.microsoft.com/office/powerpoint/2010/main" val="551475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Science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Scratch</a:t>
            </a:r>
            <a:endParaRPr lang="en-US" dirty="0" smtClean="0"/>
          </a:p>
          <a:p>
            <a:r>
              <a:rPr lang="en-US" dirty="0" smtClean="0">
                <a:hlinkClick r:id="rId3"/>
              </a:rPr>
              <a:t>Tynker</a:t>
            </a:r>
            <a:endParaRPr lang="en-US" dirty="0" smtClean="0"/>
          </a:p>
          <a:p>
            <a:r>
              <a:rPr lang="en-US" smtClean="0">
                <a:hlinkClick r:id="rId4"/>
              </a:rPr>
              <a:t>Tynker for Kids</a:t>
            </a:r>
            <a:endParaRPr lang="en-US" dirty="0" smtClean="0"/>
          </a:p>
          <a:p>
            <a:r>
              <a:rPr lang="en-US" dirty="0" smtClean="0">
                <a:hlinkClick r:id="rId5"/>
              </a:rPr>
              <a:t>Kodable</a:t>
            </a:r>
            <a:endParaRPr lang="en-US" dirty="0" smtClean="0"/>
          </a:p>
          <a:p>
            <a:r>
              <a:rPr lang="en-US" dirty="0" smtClean="0">
                <a:hlinkClick r:id="rId6"/>
              </a:rPr>
              <a:t>Learning.com</a:t>
            </a:r>
            <a:endParaRPr lang="en-US" dirty="0" smtClean="0"/>
          </a:p>
          <a:p>
            <a:r>
              <a:rPr lang="en-US" dirty="0" smtClean="0">
                <a:hlinkClick r:id="rId7"/>
              </a:rPr>
              <a:t>Code activities</a:t>
            </a:r>
            <a:endParaRPr lang="en-US" dirty="0" smtClean="0"/>
          </a:p>
          <a:p>
            <a:r>
              <a:rPr lang="en-US" dirty="0" smtClean="0">
                <a:hlinkClick r:id="rId8"/>
              </a:rPr>
              <a:t>Middle School CS in Science</a:t>
            </a:r>
            <a:r>
              <a:rPr lang="en-US" dirty="0" smtClean="0"/>
              <a:t> </a:t>
            </a:r>
            <a:r>
              <a:rPr lang="en-US" dirty="0"/>
              <a:t>has partnered with the award-winning Project GUTS (Growing Up Thinking Scientifically) to deliver a middle school science program consisting of four instructional modules and professional development for the introduction of computer science concepts into science classrooms within the context of modeling and simulation. The goal of the program is to situate computer science practices and concepts within the context of life, physical, and earth sciences, and to prepare students to pursue formal, year-long courses in computer science during high school. CS in Science is based on a crosswalk identifying areas of overlap between the NGSS and Computer Science Teachers Association K-12 Computer Science Standards.</a:t>
            </a:r>
          </a:p>
        </p:txBody>
      </p:sp>
    </p:spTree>
    <p:extLst>
      <p:ext uri="{BB962C8B-B14F-4D97-AF65-F5344CB8AC3E}">
        <p14:creationId xmlns:p14="http://schemas.microsoft.com/office/powerpoint/2010/main" val="277895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1467</TotalTime>
  <Words>305</Words>
  <Application>Microsoft Macintosh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Trebuchet MS</vt:lpstr>
      <vt:lpstr>Tw Cen MT</vt:lpstr>
      <vt:lpstr>Arial</vt:lpstr>
      <vt:lpstr>Circuit</vt:lpstr>
      <vt:lpstr>Integrating Coding into the General Education Classroom</vt:lpstr>
      <vt:lpstr>WHY INTEGRATE CODING IN MY CLASSROOM?</vt:lpstr>
      <vt:lpstr>What does the phrase “coding your curriculum” mean to you?</vt:lpstr>
      <vt:lpstr>New to Coding?</vt:lpstr>
      <vt:lpstr>Student Sample</vt:lpstr>
      <vt:lpstr>Educator Resources</vt:lpstr>
      <vt:lpstr>Social Studies and Math Resources</vt:lpstr>
      <vt:lpstr>Resources for ELA</vt:lpstr>
      <vt:lpstr>Resources for Science </vt:lpstr>
      <vt:lpstr>How are you Going to integrate Coding in your classroom?</vt:lpstr>
      <vt:lpstr>Contact information: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Coding into the General Education Classroom</dc:title>
  <dc:creator>Crista Ponder</dc:creator>
  <cp:lastModifiedBy>Crista Ponder</cp:lastModifiedBy>
  <cp:revision>22</cp:revision>
  <dcterms:created xsi:type="dcterms:W3CDTF">2017-02-09T00:00:03Z</dcterms:created>
  <dcterms:modified xsi:type="dcterms:W3CDTF">2017-02-10T12:17:07Z</dcterms:modified>
</cp:coreProperties>
</file>